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2" r:id="rId1"/>
  </p:sldMasterIdLst>
  <p:sldIdLst>
    <p:sldId id="256" r:id="rId2"/>
  </p:sldIdLst>
  <p:sldSz cx="10440988" cy="12168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3" pos="176" userDrawn="1">
          <p15:clr>
            <a:srgbClr val="A4A3A4"/>
          </p15:clr>
        </p15:guide>
        <p15:guide id="4" pos="2717" userDrawn="1">
          <p15:clr>
            <a:srgbClr val="A4A3A4"/>
          </p15:clr>
        </p15:guide>
        <p15:guide id="5" orient="horz" pos="7497" userDrawn="1">
          <p15:clr>
            <a:srgbClr val="A4A3A4"/>
          </p15:clr>
        </p15:guide>
        <p15:guide id="9" orient="horz" pos="5896" userDrawn="1">
          <p15:clr>
            <a:srgbClr val="A4A3A4"/>
          </p15:clr>
        </p15:guide>
        <p15:guide id="10" orient="horz" pos="2585" userDrawn="1">
          <p15:clr>
            <a:srgbClr val="A4A3A4"/>
          </p15:clr>
        </p15:guide>
        <p15:guide id="11" pos="5756" userDrawn="1">
          <p15:clr>
            <a:srgbClr val="A4A3A4"/>
          </p15:clr>
        </p15:guide>
        <p15:guide id="12" pos="29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FF8"/>
    <a:srgbClr val="565E68"/>
    <a:srgbClr val="C6B198"/>
    <a:srgbClr val="5F96B7"/>
    <a:srgbClr val="004976"/>
    <a:srgbClr val="00619E"/>
    <a:srgbClr val="C9E3F9"/>
    <a:srgbClr val="F8B506"/>
    <a:srgbClr val="A2BA47"/>
    <a:srgbClr val="E8C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678" y="3570"/>
      </p:cViewPr>
      <p:guideLst>
        <p:guide orient="horz" pos="7497"/>
        <p:guide orient="horz" pos="5896"/>
        <p:guide orient="horz" pos="2585"/>
        <p:guide pos="195"/>
        <p:guide pos="3012"/>
        <p:guide pos="6382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751026966504534"/>
          <c:y val="8.9937565497528002E-2"/>
          <c:w val="0.63438827294865741"/>
          <c:h val="0.613380997925567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9E3F9"/>
              </a:solidFill>
            </c:spPr>
          </c:dPt>
          <c:dPt>
            <c:idx val="1"/>
            <c:bubble3D val="0"/>
            <c:spPr>
              <a:solidFill>
                <a:srgbClr val="00619E"/>
              </a:solidFill>
            </c:spPr>
          </c:dPt>
          <c:dPt>
            <c:idx val="2"/>
            <c:bubble3D val="0"/>
            <c:spPr>
              <a:solidFill>
                <a:srgbClr val="004976"/>
              </a:solidFill>
            </c:spPr>
          </c:dPt>
          <c:dLbls>
            <c:dLbl>
              <c:idx val="0"/>
              <c:layout>
                <c:manualLayout>
                  <c:x val="-2.4688127445384483E-2"/>
                  <c:y val="2.4608022948160802E-3"/>
                </c:manualLayout>
              </c:layout>
              <c:tx>
                <c:rich>
                  <a:bodyPr/>
                  <a:lstStyle/>
                  <a:p>
                    <a:pPr>
                      <a:defRPr sz="1800" b="1">
                        <a:solidFill>
                          <a:srgbClr val="C9E3F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C0DFF8"/>
                        </a:solidFill>
                      </a:rPr>
                      <a:t>18,8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29923628499451843"/>
                  <c:y val="-0.155110664943727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00619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222669071913724E-2"/>
                  <c:y val="1.3867676464456739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00619E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Лист1!$A$23:$A$25</c:f>
              <c:strCache>
                <c:ptCount val="3"/>
                <c:pt idx="0">
                  <c:v>моложе трудоспособного </c:v>
                </c:pt>
                <c:pt idx="1">
                  <c:v>трудоспособного</c:v>
                </c:pt>
                <c:pt idx="2">
                  <c:v>старше трудоспособного</c:v>
                </c:pt>
              </c:strCache>
            </c:strRef>
          </c:cat>
          <c:val>
            <c:numRef>
              <c:f>Лист1!$C$23:$C$25</c:f>
              <c:numCache>
                <c:formatCode>0.0</c:formatCode>
                <c:ptCount val="3"/>
                <c:pt idx="0">
                  <c:v>18.795776490441263</c:v>
                </c:pt>
                <c:pt idx="1">
                  <c:v>64.501061496560894</c:v>
                </c:pt>
                <c:pt idx="2">
                  <c:v>16.703162012997847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138258396218241"/>
          <c:y val="4.7699541120151609E-2"/>
          <c:w val="0.60003481474750586"/>
          <c:h val="0.6256804697871964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5F96B7"/>
              </a:solidFill>
            </c:spPr>
          </c:dPt>
          <c:dPt>
            <c:idx val="1"/>
            <c:bubble3D val="0"/>
            <c:spPr>
              <a:solidFill>
                <a:srgbClr val="C6B198"/>
              </a:solidFill>
            </c:spPr>
          </c:dPt>
          <c:dPt>
            <c:idx val="2"/>
            <c:bubble3D val="0"/>
            <c:spPr>
              <a:solidFill>
                <a:srgbClr val="565E68"/>
              </a:solidFill>
            </c:spPr>
          </c:dPt>
          <c:dLbls>
            <c:dLbl>
              <c:idx val="0"/>
              <c:layout>
                <c:manualLayout>
                  <c:x val="1.4427827148298933E-2"/>
                  <c:y val="-4.1337759737597818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5F96B7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721883688531183E-3"/>
                  <c:y val="2.959655015381385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C6B198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0114701954822696E-2"/>
                  <c:y val="2.1311518437232883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565E68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Лист1!$A$31:$A$33</c:f>
              <c:strCache>
                <c:ptCount val="3"/>
                <c:pt idx="0">
                  <c:v>состоящие в браке</c:v>
                </c:pt>
                <c:pt idx="1">
                  <c:v>никогда не состояли в браке</c:v>
                </c:pt>
                <c:pt idx="2">
                  <c:v>официально разведенные, разошедшиеся, вдовые</c:v>
                </c:pt>
              </c:strCache>
            </c:strRef>
          </c:cat>
          <c:val>
            <c:numRef>
              <c:f>Лист1!$C$31:$C$33</c:f>
              <c:numCache>
                <c:formatCode>0.0</c:formatCode>
                <c:ptCount val="3"/>
                <c:pt idx="0">
                  <c:v>64.465546729132257</c:v>
                </c:pt>
                <c:pt idx="1">
                  <c:v>20.513429939380277</c:v>
                </c:pt>
                <c:pt idx="2">
                  <c:v>15.021023331487463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528588600571741E-2"/>
          <c:y val="0"/>
          <c:w val="0.93449385956130582"/>
          <c:h val="0.856418543337858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A2BA47"/>
            </a:solidFill>
          </c:spPr>
          <c:invertIfNegative val="0"/>
          <c:dLbls>
            <c:dLbl>
              <c:idx val="0"/>
              <c:layout>
                <c:manualLayout>
                  <c:x val="5.955103676244927E-3"/>
                  <c:y val="-0.26801871910266489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A2BA47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76.599999999999994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D6-4345-99D2-AA5BFCB72B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8B506"/>
            </a:solidFill>
          </c:spPr>
          <c:invertIfNegative val="0"/>
          <c:dLbls>
            <c:dLbl>
              <c:idx val="0"/>
              <c:layout>
                <c:manualLayout>
                  <c:x val="1.4887759190612318E-2"/>
                  <c:y val="0.30630710754590279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8B50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D6-4345-99D2-AA5BFCB72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4"/>
        <c:overlap val="100"/>
        <c:axId val="82160640"/>
        <c:axId val="82170624"/>
      </c:barChart>
      <c:catAx>
        <c:axId val="8216064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82170624"/>
        <c:crosses val="autoZero"/>
        <c:auto val="1"/>
        <c:lblAlgn val="ctr"/>
        <c:lblOffset val="100"/>
        <c:noMultiLvlLbl val="0"/>
      </c:catAx>
      <c:valAx>
        <c:axId val="82170624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8216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69080577079947E-2"/>
          <c:y val="0.26801871910266489"/>
          <c:w val="0.93449385956130582"/>
          <c:h val="0.664976601121668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A2BA47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8B3C3"/>
              </a:solidFill>
            </c:spPr>
          </c:dPt>
          <c:dLbls>
            <c:dLbl>
              <c:idx val="0"/>
              <c:layout>
                <c:manualLayout>
                  <c:x val="3.1728404160831867E-3"/>
                  <c:y val="-0.33502339887833116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8B3C3"/>
                        </a:solidFill>
                      </a:rPr>
                      <a:t>59,9</a:t>
                    </a:r>
                    <a:endParaRPr lang="en-US" dirty="0">
                      <a:solidFill>
                        <a:srgbClr val="08B3C3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59.9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0D6-4345-99D2-AA5BFCB72B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A2BA47"/>
            </a:solidFill>
          </c:spPr>
          <c:invertIfNegative val="0"/>
          <c:dLbls>
            <c:dLbl>
              <c:idx val="0"/>
              <c:layout>
                <c:manualLayout>
                  <c:x val="7.93241333994576E-3"/>
                  <c:y val="-0.31587920465671221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A2BA47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38.799999999999997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0D6-4345-99D2-AA5BFCB72B2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E52445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0.315879204656712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srgbClr val="E52445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2"/>
        <c:overlap val="100"/>
        <c:axId val="82559360"/>
        <c:axId val="82560896"/>
      </c:barChart>
      <c:catAx>
        <c:axId val="8255936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82560896"/>
        <c:crosses val="autoZero"/>
        <c:auto val="1"/>
        <c:lblAlgn val="ctr"/>
        <c:lblOffset val="100"/>
        <c:noMultiLvlLbl val="0"/>
      </c:catAx>
      <c:valAx>
        <c:axId val="82560896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82559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077" y="1991415"/>
            <a:ext cx="8874841" cy="4236332"/>
          </a:xfrm>
        </p:spPr>
        <p:txBody>
          <a:bodyPr anchor="b"/>
          <a:lstStyle>
            <a:lvl1pPr algn="ctr">
              <a:defRPr sz="617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124" y="6391116"/>
            <a:ext cx="7830741" cy="2937828"/>
          </a:xfrm>
        </p:spPr>
        <p:txBody>
          <a:bodyPr/>
          <a:lstStyle>
            <a:lvl1pPr marL="0" indent="0" algn="ctr">
              <a:buNone/>
              <a:defRPr sz="2472"/>
            </a:lvl1pPr>
            <a:lvl2pPr marL="470870" indent="0" algn="ctr">
              <a:buNone/>
              <a:defRPr sz="2060"/>
            </a:lvl2pPr>
            <a:lvl3pPr marL="941741" indent="0" algn="ctr">
              <a:buNone/>
              <a:defRPr sz="1854"/>
            </a:lvl3pPr>
            <a:lvl4pPr marL="1412611" indent="0" algn="ctr">
              <a:buNone/>
              <a:defRPr sz="1648"/>
            </a:lvl4pPr>
            <a:lvl5pPr marL="1883481" indent="0" algn="ctr">
              <a:buNone/>
              <a:defRPr sz="1648"/>
            </a:lvl5pPr>
            <a:lvl6pPr marL="2354351" indent="0" algn="ctr">
              <a:buNone/>
              <a:defRPr sz="1648"/>
            </a:lvl6pPr>
            <a:lvl7pPr marL="2825222" indent="0" algn="ctr">
              <a:buNone/>
              <a:defRPr sz="1648"/>
            </a:lvl7pPr>
            <a:lvl8pPr marL="3296092" indent="0" algn="ctr">
              <a:buNone/>
              <a:defRPr sz="1648"/>
            </a:lvl8pPr>
            <a:lvl9pPr marL="3766962" indent="0" algn="ctr">
              <a:buNone/>
              <a:defRPr sz="1648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8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49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1836" y="647846"/>
            <a:ext cx="2251337" cy="103119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7822" y="647846"/>
            <a:ext cx="6623501" cy="103119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42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5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99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381" y="3033604"/>
            <a:ext cx="9005352" cy="5061627"/>
          </a:xfrm>
        </p:spPr>
        <p:txBody>
          <a:bodyPr anchor="b"/>
          <a:lstStyle>
            <a:lvl1pPr>
              <a:defRPr sz="617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381" y="8143113"/>
            <a:ext cx="9005352" cy="2661790"/>
          </a:xfrm>
        </p:spPr>
        <p:txBody>
          <a:bodyPr/>
          <a:lstStyle>
            <a:lvl1pPr marL="0" indent="0">
              <a:buNone/>
              <a:defRPr sz="2472">
                <a:solidFill>
                  <a:schemeClr val="tx1"/>
                </a:solidFill>
              </a:defRPr>
            </a:lvl1pPr>
            <a:lvl2pPr marL="470870" indent="0">
              <a:buNone/>
              <a:defRPr sz="2060">
                <a:solidFill>
                  <a:schemeClr val="tx1">
                    <a:tint val="75000"/>
                  </a:schemeClr>
                </a:solidFill>
              </a:defRPr>
            </a:lvl2pPr>
            <a:lvl3pPr marL="941741" indent="0">
              <a:buNone/>
              <a:defRPr sz="1854">
                <a:solidFill>
                  <a:schemeClr val="tx1">
                    <a:tint val="75000"/>
                  </a:schemeClr>
                </a:solidFill>
              </a:defRPr>
            </a:lvl3pPr>
            <a:lvl4pPr marL="1412611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4pPr>
            <a:lvl5pPr marL="1883481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5pPr>
            <a:lvl6pPr marL="2354351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6pPr>
            <a:lvl7pPr marL="2825222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7pPr>
            <a:lvl8pPr marL="3296092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8pPr>
            <a:lvl9pPr marL="3766962" indent="0">
              <a:buNone/>
              <a:defRPr sz="164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64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7819" y="3239216"/>
            <a:ext cx="4437419" cy="77206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5751" y="3239216"/>
            <a:ext cx="4437419" cy="77206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80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78" y="647846"/>
            <a:ext cx="9005352" cy="235195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182" y="2982897"/>
            <a:ext cx="4417026" cy="1461872"/>
          </a:xfrm>
        </p:spPr>
        <p:txBody>
          <a:bodyPr anchor="b"/>
          <a:lstStyle>
            <a:lvl1pPr marL="0" indent="0">
              <a:buNone/>
              <a:defRPr sz="2472" b="1"/>
            </a:lvl1pPr>
            <a:lvl2pPr marL="470870" indent="0">
              <a:buNone/>
              <a:defRPr sz="2060" b="1"/>
            </a:lvl2pPr>
            <a:lvl3pPr marL="941741" indent="0">
              <a:buNone/>
              <a:defRPr sz="1854" b="1"/>
            </a:lvl3pPr>
            <a:lvl4pPr marL="1412611" indent="0">
              <a:buNone/>
              <a:defRPr sz="1648" b="1"/>
            </a:lvl4pPr>
            <a:lvl5pPr marL="1883481" indent="0">
              <a:buNone/>
              <a:defRPr sz="1648" b="1"/>
            </a:lvl5pPr>
            <a:lvl6pPr marL="2354351" indent="0">
              <a:buNone/>
              <a:defRPr sz="1648" b="1"/>
            </a:lvl6pPr>
            <a:lvl7pPr marL="2825222" indent="0">
              <a:buNone/>
              <a:defRPr sz="1648" b="1"/>
            </a:lvl7pPr>
            <a:lvl8pPr marL="3296092" indent="0">
              <a:buNone/>
              <a:defRPr sz="1648" b="1"/>
            </a:lvl8pPr>
            <a:lvl9pPr marL="3766962" indent="0">
              <a:buNone/>
              <a:defRPr sz="164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82" y="4444772"/>
            <a:ext cx="4417026" cy="653758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5753" y="2982897"/>
            <a:ext cx="4438780" cy="1461872"/>
          </a:xfrm>
        </p:spPr>
        <p:txBody>
          <a:bodyPr anchor="b"/>
          <a:lstStyle>
            <a:lvl1pPr marL="0" indent="0">
              <a:buNone/>
              <a:defRPr sz="2472" b="1"/>
            </a:lvl1pPr>
            <a:lvl2pPr marL="470870" indent="0">
              <a:buNone/>
              <a:defRPr sz="2060" b="1"/>
            </a:lvl2pPr>
            <a:lvl3pPr marL="941741" indent="0">
              <a:buNone/>
              <a:defRPr sz="1854" b="1"/>
            </a:lvl3pPr>
            <a:lvl4pPr marL="1412611" indent="0">
              <a:buNone/>
              <a:defRPr sz="1648" b="1"/>
            </a:lvl4pPr>
            <a:lvl5pPr marL="1883481" indent="0">
              <a:buNone/>
              <a:defRPr sz="1648" b="1"/>
            </a:lvl5pPr>
            <a:lvl6pPr marL="2354351" indent="0">
              <a:buNone/>
              <a:defRPr sz="1648" b="1"/>
            </a:lvl6pPr>
            <a:lvl7pPr marL="2825222" indent="0">
              <a:buNone/>
              <a:defRPr sz="1648" b="1"/>
            </a:lvl7pPr>
            <a:lvl8pPr marL="3296092" indent="0">
              <a:buNone/>
              <a:defRPr sz="1648" b="1"/>
            </a:lvl8pPr>
            <a:lvl9pPr marL="3766962" indent="0">
              <a:buNone/>
              <a:defRPr sz="164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5753" y="4444772"/>
            <a:ext cx="4438780" cy="653758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4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31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785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78" y="811212"/>
            <a:ext cx="3367490" cy="2839244"/>
          </a:xfrm>
        </p:spPr>
        <p:txBody>
          <a:bodyPr anchor="b"/>
          <a:lstStyle>
            <a:lvl1pPr>
              <a:defRPr sz="329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781" y="1751997"/>
            <a:ext cx="5285751" cy="8647300"/>
          </a:xfrm>
        </p:spPr>
        <p:txBody>
          <a:bodyPr/>
          <a:lstStyle>
            <a:lvl1pPr>
              <a:defRPr sz="3296"/>
            </a:lvl1pPr>
            <a:lvl2pPr>
              <a:defRPr sz="2884"/>
            </a:lvl2pPr>
            <a:lvl3pPr>
              <a:defRPr sz="2472"/>
            </a:lvl3pPr>
            <a:lvl4pPr>
              <a:defRPr sz="2060"/>
            </a:lvl4pPr>
            <a:lvl5pPr>
              <a:defRPr sz="2060"/>
            </a:lvl5pPr>
            <a:lvl6pPr>
              <a:defRPr sz="2060"/>
            </a:lvl6pPr>
            <a:lvl7pPr>
              <a:defRPr sz="2060"/>
            </a:lvl7pPr>
            <a:lvl8pPr>
              <a:defRPr sz="2060"/>
            </a:lvl8pPr>
            <a:lvl9pPr>
              <a:defRPr sz="206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178" y="3650456"/>
            <a:ext cx="3367490" cy="6762922"/>
          </a:xfrm>
        </p:spPr>
        <p:txBody>
          <a:bodyPr/>
          <a:lstStyle>
            <a:lvl1pPr marL="0" indent="0">
              <a:buNone/>
              <a:defRPr sz="1648"/>
            </a:lvl1pPr>
            <a:lvl2pPr marL="470870" indent="0">
              <a:buNone/>
              <a:defRPr sz="1442"/>
            </a:lvl2pPr>
            <a:lvl3pPr marL="941741" indent="0">
              <a:buNone/>
              <a:defRPr sz="1236"/>
            </a:lvl3pPr>
            <a:lvl4pPr marL="1412611" indent="0">
              <a:buNone/>
              <a:defRPr sz="1030"/>
            </a:lvl4pPr>
            <a:lvl5pPr marL="1883481" indent="0">
              <a:buNone/>
              <a:defRPr sz="1030"/>
            </a:lvl5pPr>
            <a:lvl6pPr marL="2354351" indent="0">
              <a:buNone/>
              <a:defRPr sz="1030"/>
            </a:lvl6pPr>
            <a:lvl7pPr marL="2825222" indent="0">
              <a:buNone/>
              <a:defRPr sz="1030"/>
            </a:lvl7pPr>
            <a:lvl8pPr marL="3296092" indent="0">
              <a:buNone/>
              <a:defRPr sz="1030"/>
            </a:lvl8pPr>
            <a:lvl9pPr marL="3766962" indent="0">
              <a:buNone/>
              <a:defRPr sz="103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18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78" y="811212"/>
            <a:ext cx="3367490" cy="2839244"/>
          </a:xfrm>
        </p:spPr>
        <p:txBody>
          <a:bodyPr anchor="b"/>
          <a:lstStyle>
            <a:lvl1pPr>
              <a:defRPr sz="329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38781" y="1751997"/>
            <a:ext cx="5285751" cy="8647300"/>
          </a:xfrm>
        </p:spPr>
        <p:txBody>
          <a:bodyPr anchor="t"/>
          <a:lstStyle>
            <a:lvl1pPr marL="0" indent="0">
              <a:buNone/>
              <a:defRPr sz="3296"/>
            </a:lvl1pPr>
            <a:lvl2pPr marL="470870" indent="0">
              <a:buNone/>
              <a:defRPr sz="2884"/>
            </a:lvl2pPr>
            <a:lvl3pPr marL="941741" indent="0">
              <a:buNone/>
              <a:defRPr sz="2472"/>
            </a:lvl3pPr>
            <a:lvl4pPr marL="1412611" indent="0">
              <a:buNone/>
              <a:defRPr sz="2060"/>
            </a:lvl4pPr>
            <a:lvl5pPr marL="1883481" indent="0">
              <a:buNone/>
              <a:defRPr sz="2060"/>
            </a:lvl5pPr>
            <a:lvl6pPr marL="2354351" indent="0">
              <a:buNone/>
              <a:defRPr sz="2060"/>
            </a:lvl6pPr>
            <a:lvl7pPr marL="2825222" indent="0">
              <a:buNone/>
              <a:defRPr sz="2060"/>
            </a:lvl7pPr>
            <a:lvl8pPr marL="3296092" indent="0">
              <a:buNone/>
              <a:defRPr sz="2060"/>
            </a:lvl8pPr>
            <a:lvl9pPr marL="3766962" indent="0">
              <a:buNone/>
              <a:defRPr sz="206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178" y="3650456"/>
            <a:ext cx="3367490" cy="6762922"/>
          </a:xfrm>
        </p:spPr>
        <p:txBody>
          <a:bodyPr/>
          <a:lstStyle>
            <a:lvl1pPr marL="0" indent="0">
              <a:buNone/>
              <a:defRPr sz="1648"/>
            </a:lvl1pPr>
            <a:lvl2pPr marL="470870" indent="0">
              <a:buNone/>
              <a:defRPr sz="1442"/>
            </a:lvl2pPr>
            <a:lvl3pPr marL="941741" indent="0">
              <a:buNone/>
              <a:defRPr sz="1236"/>
            </a:lvl3pPr>
            <a:lvl4pPr marL="1412611" indent="0">
              <a:buNone/>
              <a:defRPr sz="1030"/>
            </a:lvl4pPr>
            <a:lvl5pPr marL="1883481" indent="0">
              <a:buNone/>
              <a:defRPr sz="1030"/>
            </a:lvl5pPr>
            <a:lvl6pPr marL="2354351" indent="0">
              <a:buNone/>
              <a:defRPr sz="1030"/>
            </a:lvl6pPr>
            <a:lvl7pPr marL="2825222" indent="0">
              <a:buNone/>
              <a:defRPr sz="1030"/>
            </a:lvl7pPr>
            <a:lvl8pPr marL="3296092" indent="0">
              <a:buNone/>
              <a:defRPr sz="1030"/>
            </a:lvl8pPr>
            <a:lvl9pPr marL="3766962" indent="0">
              <a:buNone/>
              <a:defRPr sz="103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56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819" y="647846"/>
            <a:ext cx="9005352" cy="2351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819" y="3239216"/>
            <a:ext cx="9005352" cy="77206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818" y="11278113"/>
            <a:ext cx="2349222" cy="647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0098A-7572-4C7F-B2CB-8EC5D43DA9E0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578" y="11278113"/>
            <a:ext cx="3523834" cy="647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3948" y="11278113"/>
            <a:ext cx="2349222" cy="6478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22839-D396-4CDF-8D70-94D621491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46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3" r:id="rId1"/>
    <p:sldLayoutId id="2147483954" r:id="rId2"/>
    <p:sldLayoutId id="2147483955" r:id="rId3"/>
    <p:sldLayoutId id="2147483956" r:id="rId4"/>
    <p:sldLayoutId id="2147483957" r:id="rId5"/>
    <p:sldLayoutId id="2147483958" r:id="rId6"/>
    <p:sldLayoutId id="2147483959" r:id="rId7"/>
    <p:sldLayoutId id="2147483960" r:id="rId8"/>
    <p:sldLayoutId id="2147483961" r:id="rId9"/>
    <p:sldLayoutId id="2147483962" r:id="rId10"/>
    <p:sldLayoutId id="2147483963" r:id="rId11"/>
    <p:sldLayoutId id="2147483964" r:id="rId12"/>
  </p:sldLayoutIdLst>
  <p:txStyles>
    <p:titleStyle>
      <a:lvl1pPr algn="l" defTabSz="941741" rtl="0" eaLnBrk="1" latinLnBrk="0" hangingPunct="1">
        <a:lnSpc>
          <a:spcPct val="90000"/>
        </a:lnSpc>
        <a:spcBef>
          <a:spcPct val="0"/>
        </a:spcBef>
        <a:buNone/>
        <a:defRPr sz="45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435" indent="-235435" algn="l" defTabSz="941741" rtl="0" eaLnBrk="1" latinLnBrk="0" hangingPunct="1">
        <a:lnSpc>
          <a:spcPct val="90000"/>
        </a:lnSpc>
        <a:spcBef>
          <a:spcPts val="1030"/>
        </a:spcBef>
        <a:buFont typeface="Arial" panose="020B0604020202020204" pitchFamily="34" charset="0"/>
        <a:buChar char="•"/>
        <a:defRPr sz="2884" kern="1200">
          <a:solidFill>
            <a:schemeClr val="tx1"/>
          </a:solidFill>
          <a:latin typeface="+mn-lt"/>
          <a:ea typeface="+mn-ea"/>
          <a:cs typeface="+mn-cs"/>
        </a:defRPr>
      </a:lvl1pPr>
      <a:lvl2pPr marL="706305" indent="-235435" algn="l" defTabSz="941741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2472" kern="1200">
          <a:solidFill>
            <a:schemeClr val="tx1"/>
          </a:solidFill>
          <a:latin typeface="+mn-lt"/>
          <a:ea typeface="+mn-ea"/>
          <a:cs typeface="+mn-cs"/>
        </a:defRPr>
      </a:lvl2pPr>
      <a:lvl3pPr marL="1177176" indent="-235435" algn="l" defTabSz="941741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3pPr>
      <a:lvl4pPr marL="1648046" indent="-235435" algn="l" defTabSz="941741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4pPr>
      <a:lvl5pPr marL="2118916" indent="-235435" algn="l" defTabSz="941741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5pPr>
      <a:lvl6pPr marL="2589787" indent="-235435" algn="l" defTabSz="941741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6pPr>
      <a:lvl7pPr marL="3060657" indent="-235435" algn="l" defTabSz="941741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7pPr>
      <a:lvl8pPr marL="3531527" indent="-235435" algn="l" defTabSz="941741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8pPr>
      <a:lvl9pPr marL="4002397" indent="-235435" algn="l" defTabSz="941741" rtl="0" eaLnBrk="1" latinLnBrk="0" hangingPunct="1">
        <a:lnSpc>
          <a:spcPct val="90000"/>
        </a:lnSpc>
        <a:spcBef>
          <a:spcPts val="515"/>
        </a:spcBef>
        <a:buFont typeface="Arial" panose="020B0604020202020204" pitchFamily="34" charset="0"/>
        <a:buChar char="•"/>
        <a:defRPr sz="18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1pPr>
      <a:lvl2pPr marL="470870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2pPr>
      <a:lvl3pPr marL="941741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3pPr>
      <a:lvl4pPr marL="1412611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4pPr>
      <a:lvl5pPr marL="1883481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5pPr>
      <a:lvl6pPr marL="2354351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6pPr>
      <a:lvl7pPr marL="2825222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7pPr>
      <a:lvl8pPr marL="3296092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8pPr>
      <a:lvl9pPr marL="3766962" algn="l" defTabSz="941741" rtl="0" eaLnBrk="1" latinLnBrk="0" hangingPunct="1">
        <a:defRPr sz="185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2.xml"/><Relationship Id="rId11" Type="http://schemas.openxmlformats.org/officeDocument/2006/relationships/image" Target="../media/image6.png"/><Relationship Id="rId5" Type="http://schemas.openxmlformats.org/officeDocument/2006/relationships/chart" Target="../charts/chart1.xml"/><Relationship Id="rId10" Type="http://schemas.openxmlformats.org/officeDocument/2006/relationships/chart" Target="../charts/chart4.xml"/><Relationship Id="rId4" Type="http://schemas.openxmlformats.org/officeDocument/2006/relationships/image" Target="../media/image3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3">
            <a:extLst>
              <a:ext uri="{FF2B5EF4-FFF2-40B4-BE49-F238E27FC236}">
                <a16:creationId xmlns="" xmlns:a16="http://schemas.microsoft.com/office/drawing/2014/main" id="{F64B285A-7886-7ABC-B385-A6F3A9074727}"/>
              </a:ext>
            </a:extLst>
          </p:cNvPr>
          <p:cNvSpPr txBox="1">
            <a:spLocks/>
          </p:cNvSpPr>
          <p:nvPr/>
        </p:nvSpPr>
        <p:spPr>
          <a:xfrm>
            <a:off x="309784" y="354437"/>
            <a:ext cx="9821428" cy="638150"/>
          </a:xfrm>
          <a:prstGeom prst="rect">
            <a:avLst/>
          </a:prstGeom>
          <a:solidFill>
            <a:srgbClr val="00619E"/>
          </a:solidFill>
          <a:ln>
            <a:solidFill>
              <a:srgbClr val="FFFFFF"/>
            </a:solidFill>
          </a:ln>
        </p:spPr>
        <p:txBody>
          <a:bodyPr vert="horz" lIns="108000" tIns="34291" rIns="36000" bIns="34291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800" b="1" spc="-35" dirty="0" smtClean="0">
                <a:solidFill>
                  <a:schemeClr val="bg1"/>
                </a:solidFill>
              </a:rPr>
              <a:t>МУЖЧИНЫ ВОЛГОГРАДСКОЙ ОБЛАСТИ</a:t>
            </a:r>
          </a:p>
          <a:p>
            <a:pPr>
              <a:spcBef>
                <a:spcPts val="0"/>
              </a:spcBef>
            </a:pPr>
            <a:endParaRPr lang="ru-RU" sz="1800" spc="-35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B84F98E-C78B-6A68-97BB-2ED4BA4607C9}"/>
              </a:ext>
            </a:extLst>
          </p:cNvPr>
          <p:cNvSpPr txBox="1"/>
          <p:nvPr/>
        </p:nvSpPr>
        <p:spPr>
          <a:xfrm>
            <a:off x="8401842" y="43194"/>
            <a:ext cx="1813796" cy="297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9" algn="r">
              <a:spcBef>
                <a:spcPts val="75"/>
              </a:spcBef>
            </a:pPr>
            <a:r>
              <a:rPr lang="ru-RU" sz="1351" b="1" spc="-35" dirty="0">
                <a:solidFill>
                  <a:srgbClr val="565E68"/>
                </a:solidFill>
                <a:latin typeface="Arial"/>
                <a:cs typeface="Arial"/>
              </a:rPr>
              <a:t>ВОЛГОГРАДСТАТ</a:t>
            </a:r>
            <a:endParaRPr lang="ru-RU" sz="1351" dirty="0">
              <a:solidFill>
                <a:srgbClr val="565E68"/>
              </a:solidFill>
              <a:latin typeface="Arial"/>
              <a:cs typeface="Arial"/>
            </a:endParaRPr>
          </a:p>
        </p:txBody>
      </p:sp>
      <p:sp>
        <p:nvSpPr>
          <p:cNvPr id="151" name="Текст 3">
            <a:extLst>
              <a:ext uri="{FF2B5EF4-FFF2-40B4-BE49-F238E27FC236}">
                <a16:creationId xmlns="" xmlns:a16="http://schemas.microsoft.com/office/drawing/2014/main" id="{23AB3547-5D69-6A70-3C93-82B98C09AB7A}"/>
              </a:ext>
            </a:extLst>
          </p:cNvPr>
          <p:cNvSpPr txBox="1">
            <a:spLocks/>
          </p:cNvSpPr>
          <p:nvPr/>
        </p:nvSpPr>
        <p:spPr>
          <a:xfrm>
            <a:off x="372468" y="1492403"/>
            <a:ext cx="1317457" cy="468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3600" b="1" spc="-47" dirty="0" smtClean="0">
                <a:solidFill>
                  <a:srgbClr val="004976"/>
                </a:solidFill>
              </a:rPr>
              <a:t>1 139</a:t>
            </a:r>
            <a:endParaRPr lang="ru-RU" sz="3600" dirty="0">
              <a:solidFill>
                <a:srgbClr val="00497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9427" y="1636683"/>
            <a:ext cx="12495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1400" dirty="0" smtClean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ыс. человек</a:t>
            </a:r>
            <a:endParaRPr lang="ru-RU" sz="1400" dirty="0">
              <a:solidFill>
                <a:srgbClr val="004E7A"/>
              </a:solidFill>
            </a:endParaRPr>
          </a:p>
        </p:txBody>
      </p:sp>
      <p:pic>
        <p:nvPicPr>
          <p:cNvPr id="1026" name="Picture 2" descr="C:\Шапошникова\Новости\ИКОНКИ_НОВЫЕ\Городское и сельское население\Городское население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19" y="3270389"/>
            <a:ext cx="685714" cy="6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Шапошникова\Новости\ИКОНКИ_НОВЫЕ\Городское и сельское население\Сельское население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3" y="3191767"/>
            <a:ext cx="742857" cy="74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7C86F309-4885-51E9-B799-8E0B50D9FD4D}"/>
              </a:ext>
            </a:extLst>
          </p:cNvPr>
          <p:cNvSpPr/>
          <p:nvPr/>
        </p:nvSpPr>
        <p:spPr>
          <a:xfrm>
            <a:off x="419980" y="1153849"/>
            <a:ext cx="404898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ЧИСЛЕННОСТЬ МУЖЧИН</a:t>
            </a:r>
            <a:endParaRPr lang="ru-RU" sz="1600" dirty="0">
              <a:solidFill>
                <a:srgbClr val="0061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C:\Шапошникова\Новости\февраль 2023\23 февраля\set-of-businessman-character-illustration\Charater_business_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5" t="5267" r="64974" b="5702"/>
          <a:stretch/>
        </p:blipFill>
        <p:spPr bwMode="auto">
          <a:xfrm>
            <a:off x="3945089" y="4661815"/>
            <a:ext cx="2154949" cy="4464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7" name="Диаграмма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8415023"/>
              </p:ext>
            </p:extLst>
          </p:nvPr>
        </p:nvGraphicFramePr>
        <p:xfrm>
          <a:off x="365802" y="5140159"/>
          <a:ext cx="3668646" cy="3794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0" name="Прямоугольник 49">
            <a:extLst>
              <a:ext uri="{FF2B5EF4-FFF2-40B4-BE49-F238E27FC236}">
                <a16:creationId xmlns="" xmlns:a16="http://schemas.microsoft.com/office/drawing/2014/main" id="{7C86F309-4885-51E9-B799-8E0B50D9FD4D}"/>
              </a:ext>
            </a:extLst>
          </p:cNvPr>
          <p:cNvSpPr/>
          <p:nvPr/>
        </p:nvSpPr>
        <p:spPr>
          <a:xfrm>
            <a:off x="-10666" y="4661815"/>
            <a:ext cx="44215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ВОЗРАСТНЫЕ КАТЕГОРИИ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797059" y="4965058"/>
            <a:ext cx="9585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sz="1400" dirty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итогу</a:t>
            </a:r>
          </a:p>
        </p:txBody>
      </p: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7C86F309-4885-51E9-B799-8E0B50D9FD4D}"/>
              </a:ext>
            </a:extLst>
          </p:cNvPr>
          <p:cNvSpPr/>
          <p:nvPr/>
        </p:nvSpPr>
        <p:spPr>
          <a:xfrm>
            <a:off x="6042414" y="4659769"/>
            <a:ext cx="41882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СОСТОЯНИЕ В БРАКЕ*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6585896" y="4934624"/>
            <a:ext cx="32399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от указавших состояние в браке</a:t>
            </a:r>
            <a:endParaRPr lang="ru-RU" sz="1400" dirty="0">
              <a:solidFill>
                <a:srgbClr val="0061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4" name="Диаграмма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8049831"/>
              </p:ext>
            </p:extLst>
          </p:nvPr>
        </p:nvGraphicFramePr>
        <p:xfrm>
          <a:off x="6235665" y="5272834"/>
          <a:ext cx="3840911" cy="36957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5" name="Диаграмма 54"/>
          <p:cNvGraphicFramePr/>
          <p:nvPr>
            <p:extLst>
              <p:ext uri="{D42A27DB-BD31-4B8C-83A1-F6EECF244321}">
                <p14:modId xmlns:p14="http://schemas.microsoft.com/office/powerpoint/2010/main" val="2015984559"/>
              </p:ext>
            </p:extLst>
          </p:nvPr>
        </p:nvGraphicFramePr>
        <p:xfrm>
          <a:off x="880718" y="3030066"/>
          <a:ext cx="4265249" cy="1326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56" name="Freeform 10">
            <a:extLst>
              <a:ext uri="{FF2B5EF4-FFF2-40B4-BE49-F238E27FC236}">
                <a16:creationId xmlns="" xmlns:a16="http://schemas.microsoft.com/office/drawing/2014/main" id="{2430E8CE-0D41-D509-A45C-DF6F4A85ED70}"/>
              </a:ext>
            </a:extLst>
          </p:cNvPr>
          <p:cNvSpPr/>
          <p:nvPr/>
        </p:nvSpPr>
        <p:spPr>
          <a:xfrm flipH="1">
            <a:off x="997480" y="3028817"/>
            <a:ext cx="1927094" cy="419100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25400" cmpd="sng">
            <a:solidFill>
              <a:srgbClr val="A2BA47"/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US" sz="3201" dirty="0">
              <a:solidFill>
                <a:srgbClr val="00619E"/>
              </a:solidFill>
              <a:latin typeface="Roboto Regular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000933" y="2753067"/>
            <a:ext cx="15651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A2BA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городские жители</a:t>
            </a:r>
            <a:endParaRPr lang="ru-RU" sz="1200" b="1" dirty="0">
              <a:solidFill>
                <a:srgbClr val="A2BA47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397046" y="3872277"/>
            <a:ext cx="14879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8B5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сельские жители</a:t>
            </a:r>
            <a:endParaRPr lang="ru-RU" sz="1200" b="1" dirty="0">
              <a:solidFill>
                <a:srgbClr val="F8B506"/>
              </a:solidFill>
            </a:endParaRPr>
          </a:p>
        </p:txBody>
      </p:sp>
      <p:sp>
        <p:nvSpPr>
          <p:cNvPr id="59" name="Freeform 10">
            <a:extLst>
              <a:ext uri="{FF2B5EF4-FFF2-40B4-BE49-F238E27FC236}">
                <a16:creationId xmlns="" xmlns:a16="http://schemas.microsoft.com/office/drawing/2014/main" id="{2430E8CE-0D41-D509-A45C-DF6F4A85ED70}"/>
              </a:ext>
            </a:extLst>
          </p:cNvPr>
          <p:cNvSpPr/>
          <p:nvPr/>
        </p:nvSpPr>
        <p:spPr>
          <a:xfrm rot="10800000">
            <a:off x="1302297" y="3729788"/>
            <a:ext cx="2021518" cy="419487"/>
          </a:xfrm>
          <a:custGeom>
            <a:avLst/>
            <a:gdLst>
              <a:gd name="connsiteX0" fmla="*/ 0 w 3444240"/>
              <a:gd name="connsiteY0" fmla="*/ 568960 h 568960"/>
              <a:gd name="connsiteX1" fmla="*/ 690880 w 3444240"/>
              <a:gd name="connsiteY1" fmla="*/ 0 h 568960"/>
              <a:gd name="connsiteX2" fmla="*/ 3444240 w 3444240"/>
              <a:gd name="connsiteY2" fmla="*/ 0 h 56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4240" h="568960">
                <a:moveTo>
                  <a:pt x="0" y="568960"/>
                </a:moveTo>
                <a:lnTo>
                  <a:pt x="690880" y="0"/>
                </a:lnTo>
                <a:lnTo>
                  <a:pt x="3444240" y="0"/>
                </a:lnTo>
              </a:path>
            </a:pathLst>
          </a:custGeom>
          <a:ln w="25400" cmpd="sng">
            <a:solidFill>
              <a:srgbClr val="F8B506"/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r"/>
            <a:endParaRPr lang="en-US" sz="3201" dirty="0">
              <a:solidFill>
                <a:srgbClr val="00619E"/>
              </a:solidFill>
              <a:latin typeface="Roboto Regular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3104116" y="2874928"/>
            <a:ext cx="9585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к итогу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89427" y="2020464"/>
            <a:ext cx="20670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общей численности</a:t>
            </a:r>
            <a:br>
              <a:rPr lang="ru-RU" sz="1400" dirty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населения области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31869" y="1960403"/>
            <a:ext cx="12862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spc="-47" dirty="0">
                <a:solidFill>
                  <a:srgbClr val="08B3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lang="ru-RU" sz="2800" b="1" spc="-47" dirty="0">
                <a:solidFill>
                  <a:srgbClr val="08B3C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,5%</a:t>
            </a:r>
          </a:p>
        </p:txBody>
      </p:sp>
      <p:cxnSp>
        <p:nvCxnSpPr>
          <p:cNvPr id="61" name="Прямая соединительная линия 60">
            <a:extLst>
              <a:ext uri="{FF2B5EF4-FFF2-40B4-BE49-F238E27FC236}">
                <a16:creationId xmlns="" xmlns:a16="http://schemas.microsoft.com/office/drawing/2014/main" id="{CD030404-FD0F-A05E-620E-D17B52D1DBC6}"/>
              </a:ext>
            </a:extLst>
          </p:cNvPr>
          <p:cNvCxnSpPr>
            <a:cxnSpLocks/>
          </p:cNvCxnSpPr>
          <p:nvPr/>
        </p:nvCxnSpPr>
        <p:spPr>
          <a:xfrm flipV="1">
            <a:off x="4767313" y="1086471"/>
            <a:ext cx="0" cy="3274771"/>
          </a:xfrm>
          <a:prstGeom prst="line">
            <a:avLst/>
          </a:prstGeom>
          <a:ln w="9525">
            <a:solidFill>
              <a:srgbClr val="565E6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="" xmlns:a16="http://schemas.microsoft.com/office/drawing/2014/main" id="{CD030404-FD0F-A05E-620E-D17B52D1DBC6}"/>
              </a:ext>
            </a:extLst>
          </p:cNvPr>
          <p:cNvCxnSpPr>
            <a:cxnSpLocks/>
          </p:cNvCxnSpPr>
          <p:nvPr/>
        </p:nvCxnSpPr>
        <p:spPr>
          <a:xfrm flipV="1">
            <a:off x="203701" y="4467612"/>
            <a:ext cx="10026987" cy="1"/>
          </a:xfrm>
          <a:prstGeom prst="line">
            <a:avLst/>
          </a:prstGeom>
          <a:ln w="9525">
            <a:solidFill>
              <a:srgbClr val="565E6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>
            <a:extLst>
              <a:ext uri="{FF2B5EF4-FFF2-40B4-BE49-F238E27FC236}">
                <a16:creationId xmlns="" xmlns:a16="http://schemas.microsoft.com/office/drawing/2014/main" id="{CD030404-FD0F-A05E-620E-D17B52D1DBC6}"/>
              </a:ext>
            </a:extLst>
          </p:cNvPr>
          <p:cNvCxnSpPr>
            <a:cxnSpLocks/>
          </p:cNvCxnSpPr>
          <p:nvPr/>
        </p:nvCxnSpPr>
        <p:spPr>
          <a:xfrm flipV="1">
            <a:off x="203701" y="9194152"/>
            <a:ext cx="10102349" cy="1"/>
          </a:xfrm>
          <a:prstGeom prst="line">
            <a:avLst/>
          </a:prstGeom>
          <a:ln w="9525">
            <a:solidFill>
              <a:srgbClr val="565E6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/>
          <p:cNvSpPr/>
          <p:nvPr/>
        </p:nvSpPr>
        <p:spPr>
          <a:xfrm>
            <a:off x="5015213" y="3596677"/>
            <a:ext cx="2672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</a:t>
            </a:r>
            <a:r>
              <a:rPr lang="ru-RU" sz="1400" dirty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возраст мужского</a:t>
            </a:r>
            <a:br>
              <a:rPr lang="ru-RU" sz="1400" dirty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населения области</a:t>
            </a:r>
          </a:p>
        </p:txBody>
      </p:sp>
      <p:sp>
        <p:nvSpPr>
          <p:cNvPr id="67" name="Текст 3">
            <a:extLst>
              <a:ext uri="{FF2B5EF4-FFF2-40B4-BE49-F238E27FC236}">
                <a16:creationId xmlns="" xmlns:a16="http://schemas.microsoft.com/office/drawing/2014/main" id="{23AB3547-5D69-6A70-3C93-82B98C09AB7A}"/>
              </a:ext>
            </a:extLst>
          </p:cNvPr>
          <p:cNvSpPr txBox="1">
            <a:spLocks/>
          </p:cNvSpPr>
          <p:nvPr/>
        </p:nvSpPr>
        <p:spPr>
          <a:xfrm>
            <a:off x="5594098" y="3120595"/>
            <a:ext cx="757275" cy="468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3600" b="1" spc="-47" dirty="0">
                <a:solidFill>
                  <a:srgbClr val="004976"/>
                </a:solidFill>
              </a:rPr>
              <a:t>39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58122" y="3219263"/>
            <a:ext cx="548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ru-RU" b="1" spc="-47" dirty="0" smtClean="0">
                <a:solidFill>
                  <a:srgbClr val="0049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</a:t>
            </a:r>
            <a:endParaRPr lang="ru-RU" dirty="0">
              <a:solidFill>
                <a:srgbClr val="0049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 descr="C:\Шапошникова\Новости\ИКОНКИ_НОВЫЕ\Демография, заболеваемость\Демография\Мужчина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637" y="2780803"/>
            <a:ext cx="828903" cy="828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Прямоугольник 72"/>
          <p:cNvSpPr/>
          <p:nvPr/>
        </p:nvSpPr>
        <p:spPr>
          <a:xfrm>
            <a:off x="7290095" y="3596677"/>
            <a:ext cx="26723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удельный вес родившихся мальчиков</a:t>
            </a:r>
            <a:endParaRPr lang="ru-RU" sz="1400" dirty="0">
              <a:solidFill>
                <a:srgbClr val="004E7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78004" y="673512"/>
            <a:ext cx="19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начало 2022 года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Текст 3">
            <a:extLst>
              <a:ext uri="{FF2B5EF4-FFF2-40B4-BE49-F238E27FC236}">
                <a16:creationId xmlns="" xmlns:a16="http://schemas.microsoft.com/office/drawing/2014/main" id="{23AB3547-5D69-6A70-3C93-82B98C09AB7A}"/>
              </a:ext>
            </a:extLst>
          </p:cNvPr>
          <p:cNvSpPr txBox="1">
            <a:spLocks/>
          </p:cNvSpPr>
          <p:nvPr/>
        </p:nvSpPr>
        <p:spPr>
          <a:xfrm>
            <a:off x="8411363" y="3120595"/>
            <a:ext cx="977190" cy="468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3600" b="1" spc="-47" dirty="0" smtClean="0">
                <a:solidFill>
                  <a:srgbClr val="004976"/>
                </a:solidFill>
              </a:rPr>
              <a:t>52</a:t>
            </a:r>
            <a:r>
              <a:rPr lang="ru-RU" sz="2000" b="1" spc="-47" dirty="0" smtClean="0">
                <a:solidFill>
                  <a:srgbClr val="004976"/>
                </a:solidFill>
              </a:rPr>
              <a:t>%</a:t>
            </a:r>
            <a:endParaRPr lang="ru-RU" sz="2000" dirty="0">
              <a:solidFill>
                <a:srgbClr val="004976"/>
              </a:solidFill>
            </a:endParaRPr>
          </a:p>
        </p:txBody>
      </p:sp>
      <p:pic>
        <p:nvPicPr>
          <p:cNvPr id="1030" name="Picture 6" descr="C:\Шапошникова\Новости\ИКОНКИ_НОВЫЕ\Демография, заболеваемость\Демография\Рождаемость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8886" y="2723857"/>
            <a:ext cx="935820" cy="93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Прямоугольник 82">
            <a:extLst>
              <a:ext uri="{FF2B5EF4-FFF2-40B4-BE49-F238E27FC236}">
                <a16:creationId xmlns="" xmlns:a16="http://schemas.microsoft.com/office/drawing/2014/main" id="{7C86F309-4885-51E9-B799-8E0B50D9FD4D}"/>
              </a:ext>
            </a:extLst>
          </p:cNvPr>
          <p:cNvSpPr/>
          <p:nvPr/>
        </p:nvSpPr>
        <p:spPr>
          <a:xfrm>
            <a:off x="2944910" y="9335173"/>
            <a:ext cx="41882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УРОВЕНЬ ОБРАЗОВАНИЯ*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2062992" y="9616633"/>
            <a:ext cx="59044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от указавших уровень образования</a:t>
            </a:r>
            <a:r>
              <a:rPr lang="en-US" sz="1400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rgbClr val="0061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возрасте 6 лет и более</a:t>
            </a:r>
            <a:endParaRPr lang="ru-RU" sz="1400" dirty="0">
              <a:solidFill>
                <a:srgbClr val="0061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6" name="Диаграмма 85"/>
          <p:cNvGraphicFramePr/>
          <p:nvPr>
            <p:extLst>
              <p:ext uri="{D42A27DB-BD31-4B8C-83A1-F6EECF244321}">
                <p14:modId xmlns:p14="http://schemas.microsoft.com/office/powerpoint/2010/main" val="1987613062"/>
              </p:ext>
            </p:extLst>
          </p:nvPr>
        </p:nvGraphicFramePr>
        <p:xfrm>
          <a:off x="1169962" y="9831814"/>
          <a:ext cx="9584654" cy="1326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87" name="Прямоугольник 86"/>
          <p:cNvSpPr/>
          <p:nvPr/>
        </p:nvSpPr>
        <p:spPr>
          <a:xfrm>
            <a:off x="320028" y="11669335"/>
            <a:ext cx="221406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1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По </a:t>
            </a:r>
            <a:r>
              <a:rPr lang="ru-RU" sz="11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состоянию </a:t>
            </a:r>
            <a:r>
              <a:rPr lang="ru-RU" sz="11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01.10.2021. </a:t>
            </a:r>
            <a:endParaRPr lang="ru-RU" sz="1100" dirty="0">
              <a:solidFill>
                <a:srgbClr val="565E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2965217" y="10968735"/>
            <a:ext cx="18020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профессиональное</a:t>
            </a:r>
            <a:endParaRPr lang="ru-RU" sz="1400" dirty="0">
              <a:solidFill>
                <a:srgbClr val="565E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7387400" y="10982819"/>
            <a:ext cx="7309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</a:t>
            </a:r>
            <a:endParaRPr lang="ru-RU" sz="1400" dirty="0">
              <a:solidFill>
                <a:srgbClr val="565E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8532050" y="10963769"/>
            <a:ext cx="1254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имеют </a:t>
            </a:r>
            <a:br>
              <a:rPr lang="ru-RU" sz="14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1400" dirty="0">
              <a:solidFill>
                <a:srgbClr val="565E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32" name="Picture 8" descr="C:\Шапошникова\Новости\ИКОНКИ_НОВЫЕ\Категории работников\Преподаватели высшего профессионального образования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994" y="10039350"/>
            <a:ext cx="1014209" cy="101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" name="Прямоугольник 188"/>
          <p:cNvSpPr/>
          <p:nvPr/>
        </p:nvSpPr>
        <p:spPr>
          <a:xfrm>
            <a:off x="5130498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1" name="Прямоугольник 200"/>
          <p:cNvSpPr/>
          <p:nvPr/>
        </p:nvSpPr>
        <p:spPr>
          <a:xfrm>
            <a:off x="5349971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2" name="Прямоугольник 201"/>
          <p:cNvSpPr/>
          <p:nvPr/>
        </p:nvSpPr>
        <p:spPr>
          <a:xfrm>
            <a:off x="5569444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Прямоугольник 202"/>
          <p:cNvSpPr/>
          <p:nvPr/>
        </p:nvSpPr>
        <p:spPr>
          <a:xfrm>
            <a:off x="5788917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4" name="Прямоугольник 203"/>
          <p:cNvSpPr/>
          <p:nvPr/>
        </p:nvSpPr>
        <p:spPr>
          <a:xfrm>
            <a:off x="6008390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" name="Прямоугольник 204"/>
          <p:cNvSpPr/>
          <p:nvPr/>
        </p:nvSpPr>
        <p:spPr>
          <a:xfrm>
            <a:off x="6227863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6" name="Прямоугольник 205"/>
          <p:cNvSpPr/>
          <p:nvPr/>
        </p:nvSpPr>
        <p:spPr>
          <a:xfrm>
            <a:off x="6447336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7" name="Прямоугольник 206"/>
          <p:cNvSpPr/>
          <p:nvPr/>
        </p:nvSpPr>
        <p:spPr>
          <a:xfrm>
            <a:off x="6666809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8" name="Прямоугольник 207"/>
          <p:cNvSpPr/>
          <p:nvPr/>
        </p:nvSpPr>
        <p:spPr>
          <a:xfrm>
            <a:off x="6886282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Прямоугольник 208"/>
          <p:cNvSpPr/>
          <p:nvPr/>
        </p:nvSpPr>
        <p:spPr>
          <a:xfrm>
            <a:off x="7105755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Прямоугольник 209"/>
          <p:cNvSpPr/>
          <p:nvPr/>
        </p:nvSpPr>
        <p:spPr>
          <a:xfrm>
            <a:off x="7325228" y="1363355"/>
            <a:ext cx="18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Прямоугольник 210"/>
          <p:cNvSpPr/>
          <p:nvPr/>
        </p:nvSpPr>
        <p:spPr>
          <a:xfrm>
            <a:off x="7544698" y="1363355"/>
            <a:ext cx="90000" cy="468000"/>
          </a:xfrm>
          <a:prstGeom prst="rect">
            <a:avLst/>
          </a:prstGeom>
          <a:solidFill>
            <a:srgbClr val="E8C5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Прямоугольник 211"/>
          <p:cNvSpPr/>
          <p:nvPr/>
        </p:nvSpPr>
        <p:spPr>
          <a:xfrm>
            <a:off x="5125905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Прямоугольник 212"/>
          <p:cNvSpPr/>
          <p:nvPr/>
        </p:nvSpPr>
        <p:spPr>
          <a:xfrm>
            <a:off x="5345378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Прямоугольник 213"/>
          <p:cNvSpPr/>
          <p:nvPr/>
        </p:nvSpPr>
        <p:spPr>
          <a:xfrm>
            <a:off x="5564851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Прямоугольник 214"/>
          <p:cNvSpPr/>
          <p:nvPr/>
        </p:nvSpPr>
        <p:spPr>
          <a:xfrm>
            <a:off x="5784324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Прямоугольник 215"/>
          <p:cNvSpPr/>
          <p:nvPr/>
        </p:nvSpPr>
        <p:spPr>
          <a:xfrm>
            <a:off x="6003797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Прямоугольник 216"/>
          <p:cNvSpPr/>
          <p:nvPr/>
        </p:nvSpPr>
        <p:spPr>
          <a:xfrm>
            <a:off x="6223270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Прямоугольник 217"/>
          <p:cNvSpPr/>
          <p:nvPr/>
        </p:nvSpPr>
        <p:spPr>
          <a:xfrm>
            <a:off x="6442743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Прямоугольник 218"/>
          <p:cNvSpPr/>
          <p:nvPr/>
        </p:nvSpPr>
        <p:spPr>
          <a:xfrm>
            <a:off x="6662216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Прямоугольник 220"/>
          <p:cNvSpPr/>
          <p:nvPr/>
        </p:nvSpPr>
        <p:spPr>
          <a:xfrm>
            <a:off x="6881689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Прямоугольник 221"/>
          <p:cNvSpPr/>
          <p:nvPr/>
        </p:nvSpPr>
        <p:spPr>
          <a:xfrm>
            <a:off x="7101162" y="2062429"/>
            <a:ext cx="180000" cy="468000"/>
          </a:xfrm>
          <a:prstGeom prst="rect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Текст 3">
            <a:extLst>
              <a:ext uri="{FF2B5EF4-FFF2-40B4-BE49-F238E27FC236}">
                <a16:creationId xmlns="" xmlns:a16="http://schemas.microsoft.com/office/drawing/2014/main" id="{23AB3547-5D69-6A70-3C93-82B98C09AB7A}"/>
              </a:ext>
            </a:extLst>
          </p:cNvPr>
          <p:cNvSpPr txBox="1">
            <a:spLocks/>
          </p:cNvSpPr>
          <p:nvPr/>
        </p:nvSpPr>
        <p:spPr>
          <a:xfrm>
            <a:off x="7822486" y="1400146"/>
            <a:ext cx="1317457" cy="468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3600" b="1" spc="-47" dirty="0" smtClean="0">
                <a:solidFill>
                  <a:srgbClr val="004976"/>
                </a:solidFill>
              </a:rPr>
              <a:t>1 151</a:t>
            </a:r>
            <a:endParaRPr lang="ru-RU" sz="3600" dirty="0">
              <a:solidFill>
                <a:srgbClr val="004976"/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8965612" y="1560369"/>
            <a:ext cx="9509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женщина</a:t>
            </a:r>
            <a:endParaRPr lang="ru-RU" sz="1400" dirty="0">
              <a:solidFill>
                <a:srgbClr val="004E7A"/>
              </a:solidFill>
            </a:endParaRPr>
          </a:p>
        </p:txBody>
      </p:sp>
      <p:sp>
        <p:nvSpPr>
          <p:cNvPr id="228" name="Прямоугольник 227"/>
          <p:cNvSpPr/>
          <p:nvPr/>
        </p:nvSpPr>
        <p:spPr>
          <a:xfrm>
            <a:off x="8965612" y="2301245"/>
            <a:ext cx="8134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мужчин</a:t>
            </a:r>
            <a:endParaRPr lang="ru-RU" sz="1400" dirty="0">
              <a:solidFill>
                <a:srgbClr val="004E7A"/>
              </a:solidFill>
            </a:endParaRPr>
          </a:p>
        </p:txBody>
      </p:sp>
      <p:sp>
        <p:nvSpPr>
          <p:cNvPr id="229" name="Текст 3">
            <a:extLst>
              <a:ext uri="{FF2B5EF4-FFF2-40B4-BE49-F238E27FC236}">
                <a16:creationId xmlns="" xmlns:a16="http://schemas.microsoft.com/office/drawing/2014/main" id="{23AB3547-5D69-6A70-3C93-82B98C09AB7A}"/>
              </a:ext>
            </a:extLst>
          </p:cNvPr>
          <p:cNvSpPr txBox="1">
            <a:spLocks/>
          </p:cNvSpPr>
          <p:nvPr/>
        </p:nvSpPr>
        <p:spPr>
          <a:xfrm>
            <a:off x="7791429" y="2143448"/>
            <a:ext cx="1317457" cy="468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rgbClr val="33428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3600" b="1" spc="-47" dirty="0" smtClean="0">
                <a:solidFill>
                  <a:srgbClr val="004976"/>
                </a:solidFill>
              </a:rPr>
              <a:t>1 000</a:t>
            </a:r>
            <a:endParaRPr lang="ru-RU" sz="3600" dirty="0">
              <a:solidFill>
                <a:srgbClr val="004976"/>
              </a:solidFill>
            </a:endParaRPr>
          </a:p>
        </p:txBody>
      </p:sp>
      <p:sp>
        <p:nvSpPr>
          <p:cNvPr id="230" name="Прямоугольник 229"/>
          <p:cNvSpPr/>
          <p:nvPr/>
        </p:nvSpPr>
        <p:spPr>
          <a:xfrm>
            <a:off x="8289495" y="1871768"/>
            <a:ext cx="3834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 smtClean="0">
                <a:solidFill>
                  <a:srgbClr val="004E7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endParaRPr lang="ru-RU" sz="1400" dirty="0">
              <a:solidFill>
                <a:srgbClr val="004E7A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174055" y="8040416"/>
            <a:ext cx="2315426" cy="872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ru-RU" sz="1300" dirty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моложе трудоспособного </a:t>
            </a:r>
          </a:p>
          <a:p>
            <a:pPr>
              <a:lnSpc>
                <a:spcPct val="135000"/>
              </a:lnSpc>
            </a:pPr>
            <a:r>
              <a:rPr lang="ru-RU" sz="1300" dirty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трудоспособного</a:t>
            </a:r>
          </a:p>
          <a:p>
            <a:pPr>
              <a:lnSpc>
                <a:spcPct val="135000"/>
              </a:lnSpc>
            </a:pPr>
            <a:r>
              <a:rPr lang="ru-RU" sz="1300" dirty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старше трудоспособного</a:t>
            </a:r>
          </a:p>
        </p:txBody>
      </p:sp>
      <p:sp>
        <p:nvSpPr>
          <p:cNvPr id="22" name="Овал 21"/>
          <p:cNvSpPr/>
          <p:nvPr/>
        </p:nvSpPr>
        <p:spPr>
          <a:xfrm>
            <a:off x="997480" y="8154073"/>
            <a:ext cx="144000" cy="144632"/>
          </a:xfrm>
          <a:prstGeom prst="ellipse">
            <a:avLst/>
          </a:prstGeom>
          <a:solidFill>
            <a:srgbClr val="C9E3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2" name="Овал 231"/>
          <p:cNvSpPr/>
          <p:nvPr/>
        </p:nvSpPr>
        <p:spPr>
          <a:xfrm>
            <a:off x="997480" y="8417364"/>
            <a:ext cx="144000" cy="144632"/>
          </a:xfrm>
          <a:prstGeom prst="ellipse">
            <a:avLst/>
          </a:prstGeom>
          <a:solidFill>
            <a:srgbClr val="006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3" name="Овал 232"/>
          <p:cNvSpPr/>
          <p:nvPr/>
        </p:nvSpPr>
        <p:spPr>
          <a:xfrm>
            <a:off x="997480" y="8706523"/>
            <a:ext cx="144000" cy="144632"/>
          </a:xfrm>
          <a:prstGeom prst="ellipse">
            <a:avLst/>
          </a:prstGeom>
          <a:solidFill>
            <a:srgbClr val="0049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009022" y="8007803"/>
            <a:ext cx="2658853" cy="1032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5000"/>
              </a:lnSpc>
            </a:pPr>
            <a:r>
              <a:rPr lang="ru-RU" sz="1300" dirty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состоящие в браке</a:t>
            </a:r>
          </a:p>
          <a:p>
            <a:pPr>
              <a:lnSpc>
                <a:spcPct val="135000"/>
              </a:lnSpc>
            </a:pPr>
            <a:r>
              <a:rPr lang="ru-RU" sz="1300" dirty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никогда не состояли в браке</a:t>
            </a:r>
          </a:p>
          <a:p>
            <a:r>
              <a:rPr lang="ru-RU" sz="1300" dirty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официально разведенные, </a:t>
            </a:r>
            <a:r>
              <a:rPr lang="ru-RU" sz="1300" dirty="0" smtClean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разошедшиеся</a:t>
            </a:r>
            <a:r>
              <a:rPr lang="ru-RU" sz="1300" dirty="0">
                <a:solidFill>
                  <a:srgbClr val="565E6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вдовые</a:t>
            </a:r>
          </a:p>
        </p:txBody>
      </p:sp>
      <p:sp>
        <p:nvSpPr>
          <p:cNvPr id="234" name="Овал 233"/>
          <p:cNvSpPr/>
          <p:nvPr/>
        </p:nvSpPr>
        <p:spPr>
          <a:xfrm>
            <a:off x="6862087" y="8138043"/>
            <a:ext cx="144000" cy="144632"/>
          </a:xfrm>
          <a:prstGeom prst="ellipse">
            <a:avLst/>
          </a:prstGeom>
          <a:solidFill>
            <a:srgbClr val="5F9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5" name="Овал 234"/>
          <p:cNvSpPr/>
          <p:nvPr/>
        </p:nvSpPr>
        <p:spPr>
          <a:xfrm>
            <a:off x="6862087" y="8401334"/>
            <a:ext cx="144000" cy="144632"/>
          </a:xfrm>
          <a:prstGeom prst="ellipse">
            <a:avLst/>
          </a:prstGeom>
          <a:solidFill>
            <a:srgbClr val="C6B1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6" name="Овал 235"/>
          <p:cNvSpPr/>
          <p:nvPr/>
        </p:nvSpPr>
        <p:spPr>
          <a:xfrm>
            <a:off x="6862087" y="8734937"/>
            <a:ext cx="144000" cy="144632"/>
          </a:xfrm>
          <a:prstGeom prst="ellipse">
            <a:avLst/>
          </a:prstGeom>
          <a:solidFill>
            <a:srgbClr val="56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55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2248</TotalTime>
  <Words>114</Words>
  <Application>Microsoft Office PowerPoint</Application>
  <PresentationFormat>Произвольный</PresentationFormat>
  <Paragraphs>48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Rosstat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Пастушкова Ольга Александровна</dc:creator>
  <cp:lastModifiedBy>Сидоров Михаил Игоревич</cp:lastModifiedBy>
  <cp:revision>124</cp:revision>
  <dcterms:created xsi:type="dcterms:W3CDTF">2022-07-21T13:09:53Z</dcterms:created>
  <dcterms:modified xsi:type="dcterms:W3CDTF">2023-02-22T06:20:34Z</dcterms:modified>
</cp:coreProperties>
</file>